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3B69EBD3-AFEC-4053-A3FC-30AC057E031F}"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B69EBD3-AFEC-4053-A3FC-30AC057E031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B69EBD3-AFEC-4053-A3FC-30AC057E031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B69EBD3-AFEC-4053-A3FC-30AC057E031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B69EBD3-AFEC-4053-A3FC-30AC057E031F}"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B69EBD3-AFEC-4053-A3FC-30AC057E031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3B69EBD3-AFEC-4053-A3FC-30AC057E031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3B69EBD3-AFEC-4053-A3FC-30AC057E031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3B69EBD3-AFEC-4053-A3FC-30AC057E031F}"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B69EBD3-AFEC-4053-A3FC-30AC057E031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01259FE-22DD-4F7C-B28F-A4443E7DEE54}" type="datetimeFigureOut">
              <a:rPr lang="ar-IQ" smtClean="0"/>
              <a:t>15/09/1441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B69EBD3-AFEC-4053-A3FC-30AC057E031F}"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01259FE-22DD-4F7C-B28F-A4443E7DEE54}" type="datetimeFigureOut">
              <a:rPr lang="ar-IQ" smtClean="0"/>
              <a:t>15/09/1441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B69EBD3-AFEC-4053-A3FC-30AC057E031F}"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172400" cy="4708981"/>
          </a:xfrm>
          <a:prstGeom prst="rect">
            <a:avLst/>
          </a:prstGeom>
        </p:spPr>
        <p:txBody>
          <a:bodyPr wrap="square">
            <a:spAutoFit/>
          </a:bodyPr>
          <a:lstStyle/>
          <a:p>
            <a:r>
              <a:rPr lang="ar-IQ" sz="2000" b="1" dirty="0" smtClean="0"/>
              <a:t>الحمص </a:t>
            </a:r>
            <a:r>
              <a:rPr lang="en-US" sz="2000" b="1" dirty="0" smtClean="0"/>
              <a:t>Chickpeas  </a:t>
            </a:r>
          </a:p>
          <a:p>
            <a:r>
              <a:rPr lang="ar-IQ" sz="2000" b="1" dirty="0" smtClean="0"/>
              <a:t>الاسم العلمي  </a:t>
            </a:r>
            <a:r>
              <a:rPr lang="en-US" sz="2000" b="1" dirty="0" err="1" smtClean="0"/>
              <a:t>Cicer</a:t>
            </a:r>
            <a:r>
              <a:rPr lang="en-US" sz="2000" b="1" dirty="0" smtClean="0"/>
              <a:t>   </a:t>
            </a:r>
            <a:r>
              <a:rPr lang="en-US" sz="2000" b="1" dirty="0" err="1" smtClean="0"/>
              <a:t>arietinum</a:t>
            </a:r>
            <a:r>
              <a:rPr lang="en-US" sz="2000" b="1" dirty="0" smtClean="0"/>
              <a:t> </a:t>
            </a:r>
          </a:p>
          <a:p>
            <a:r>
              <a:rPr lang="ar-IQ" sz="2000" b="1" dirty="0" smtClean="0"/>
              <a:t>من اهم الدول المنتجة للحمص هي الهند والباكستان وتركيا وتحتل مصر المركز الرابع من حيث الانتاجية  وتتركز معظم المساحة المزروعة في محافظتي المنيا واسيوط , كما تنجح زراعة </a:t>
            </a:r>
            <a:r>
              <a:rPr lang="ar-IQ" sz="2000" b="1" dirty="0" err="1" smtClean="0"/>
              <a:t>زراعة</a:t>
            </a:r>
            <a:r>
              <a:rPr lang="ar-IQ" sz="2000" b="1" dirty="0" smtClean="0"/>
              <a:t> الحمص في العراق لما له من اهمية غذائية وارتفاع نسبة البروتين في بذوره ودخوله في بشكل مباشر في غذاء الانسان كما تستعمل بقايا الحصاد منه في تغذية الحيوان </a:t>
            </a:r>
          </a:p>
          <a:p>
            <a:r>
              <a:rPr lang="ar-IQ" sz="2000" b="1" dirty="0" smtClean="0"/>
              <a:t>الوصف النباتي </a:t>
            </a:r>
          </a:p>
          <a:p>
            <a:r>
              <a:rPr lang="ar-IQ" sz="2000" b="1" dirty="0" smtClean="0"/>
              <a:t>الجذر : وتدي اصلي متفرع متعمق نوعا ما ويحمل عقدا بكتيرية كثيرة . </a:t>
            </a:r>
          </a:p>
          <a:p>
            <a:r>
              <a:rPr lang="ar-IQ" sz="2000" b="1" dirty="0" smtClean="0"/>
              <a:t>الساق  : قائمة مضلعة وبرية ومتفرعة اصلب من ساق العدس طولها 50 – 60 سم . </a:t>
            </a:r>
          </a:p>
          <a:p>
            <a:r>
              <a:rPr lang="ar-IQ" sz="2000" b="1" dirty="0" smtClean="0"/>
              <a:t>الاوراق  : مركبة ريشية فردية عليها زغب وضعها متبادل , ذات </a:t>
            </a:r>
            <a:r>
              <a:rPr lang="ar-IQ" sz="2000" b="1" dirty="0" err="1" smtClean="0"/>
              <a:t>اذينات</a:t>
            </a:r>
            <a:r>
              <a:rPr lang="ar-IQ" sz="2000" b="1" dirty="0" smtClean="0"/>
              <a:t> كبيرة مسننة . </a:t>
            </a:r>
          </a:p>
          <a:p>
            <a:r>
              <a:rPr lang="ar-IQ" sz="2000" b="1" dirty="0" smtClean="0"/>
              <a:t>الازهار : فراشية فردية </a:t>
            </a:r>
            <a:r>
              <a:rPr lang="ar-IQ" sz="2000" b="1" dirty="0" err="1" smtClean="0"/>
              <a:t>ابطية</a:t>
            </a:r>
            <a:r>
              <a:rPr lang="ar-IQ" sz="2000" b="1" dirty="0" smtClean="0"/>
              <a:t> خنثى ذات لون ابيض . </a:t>
            </a:r>
          </a:p>
          <a:p>
            <a:r>
              <a:rPr lang="ar-IQ" sz="2000" b="1" dirty="0" smtClean="0"/>
              <a:t>الثمار : عبارة عن </a:t>
            </a:r>
            <a:r>
              <a:rPr lang="ar-IQ" sz="2000" b="1" dirty="0" err="1" smtClean="0"/>
              <a:t>قرنات</a:t>
            </a:r>
            <a:r>
              <a:rPr lang="ar-IQ" sz="2000" b="1" dirty="0" smtClean="0"/>
              <a:t> على غلافها زغب واضح طولها 3-3.5  سم وتحتوي على بذرة او بذرتين . </a:t>
            </a:r>
          </a:p>
          <a:p>
            <a:r>
              <a:rPr lang="ar-IQ" sz="2000" b="1" dirty="0" smtClean="0"/>
              <a:t>البذور : بذوره كبيرة الحجم كروية ذات لون ابيض او اصفر </a:t>
            </a:r>
          </a:p>
          <a:p>
            <a:endParaRPr lang="ar-IQ" sz="2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581129"/>
            <a:ext cx="4968552" cy="2276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872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circle(in)">
                                      <p:cBhvr>
                                        <p:cTn id="14"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332656"/>
            <a:ext cx="8028384" cy="5078313"/>
          </a:xfrm>
          <a:prstGeom prst="rect">
            <a:avLst/>
          </a:prstGeom>
        </p:spPr>
        <p:txBody>
          <a:bodyPr wrap="square">
            <a:spAutoFit/>
          </a:bodyPr>
          <a:lstStyle/>
          <a:p>
            <a:r>
              <a:rPr lang="ar-IQ" b="1" dirty="0" smtClean="0"/>
              <a:t>التصنيف و الاصناف : </a:t>
            </a:r>
          </a:p>
          <a:p>
            <a:r>
              <a:rPr lang="ar-IQ" b="1" dirty="0" smtClean="0"/>
              <a:t>التصنيف </a:t>
            </a:r>
          </a:p>
          <a:p>
            <a:r>
              <a:rPr lang="ar-IQ" b="1" dirty="0" smtClean="0"/>
              <a:t>يوجد في الحمص طرازين يختلفان في حجم البذور هما : </a:t>
            </a:r>
          </a:p>
          <a:p>
            <a:r>
              <a:rPr lang="ar-IQ" b="1" dirty="0" smtClean="0"/>
              <a:t>1- الطراز الاول : بذوره صغيرة ويسمى احيانا بالبلدي وسيقانه قائمة خضراء وازهاره كبيرة ولونها ابيض </a:t>
            </a:r>
          </a:p>
          <a:p>
            <a:r>
              <a:rPr lang="ar-IQ" b="1" dirty="0" smtClean="0"/>
              <a:t>2- الطراز الثاني : بذوره كبيرة الحجم ويسمى احيانا بالشامي وتكون ذات لون ابيض. </a:t>
            </a:r>
          </a:p>
          <a:p>
            <a:r>
              <a:rPr lang="ar-IQ" b="1" dirty="0" smtClean="0"/>
              <a:t>الاصناف </a:t>
            </a:r>
          </a:p>
          <a:p>
            <a:r>
              <a:rPr lang="ar-IQ" b="1" dirty="0" smtClean="0"/>
              <a:t>أصناف المزروعة حولية وهي إما قائمة أو نصف مفترشة وارتفاعها يتراوح ما بين 60 - 75سم وهذه الأصناف نصف المفترشة فروعها غزيرة العدد متأخرة التكوين عادة ومتأخرة النضج بعكس الأصناف القائمة . ومن الأصناف المنزرعة في مصر جيزة 1 : بذوره كبيرة الحجم يبدأ في التزهير بعد 73 يوم من الزراعة . نباتاته متوسطة الطول ويتراوح عدد الفروع 8 أفرع وينضج بعد 165 يوم من الزراعة ويتراوح وزن الـ 100 بذرة 25 جرام .</a:t>
            </a:r>
          </a:p>
          <a:p>
            <a:r>
              <a:rPr lang="ar-IQ" b="1" dirty="0" smtClean="0"/>
              <a:t>جيزة : بذوره صغيرة الحجم ويصلح لأغراض الحمص المجوهر وأغراض الطهي</a:t>
            </a:r>
          </a:p>
          <a:p>
            <a:r>
              <a:rPr lang="ar-IQ" b="1" dirty="0" smtClean="0"/>
              <a:t>جيزة 531 : وهذا الصنف بذوره كبيرة الحجم يتفوق بحوالي 10% علي الأصناف التجارية ويتميز بقبوله لدي التجار والمستهلكين .</a:t>
            </a:r>
          </a:p>
          <a:p>
            <a:r>
              <a:rPr lang="ar-IQ" b="1" dirty="0" smtClean="0"/>
              <a:t>جيزة 195 : ويتميز بأنه مقاوم لمرض لفحة </a:t>
            </a:r>
            <a:r>
              <a:rPr lang="ar-IQ" b="1" dirty="0" err="1" smtClean="0"/>
              <a:t>الأسكوكتيا</a:t>
            </a:r>
            <a:r>
              <a:rPr lang="ar-IQ" b="1" dirty="0" smtClean="0"/>
              <a:t> وبذرته متوسطة الحجم ويوصي بزراعته في الأراضي الجديدة والتي تروي بالرش .</a:t>
            </a:r>
          </a:p>
          <a:p>
            <a:endParaRPr lang="ar-IQ" b="1" dirty="0" smtClean="0"/>
          </a:p>
          <a:p>
            <a:endParaRPr lang="ar-IQ" b="1" dirty="0"/>
          </a:p>
        </p:txBody>
      </p:sp>
    </p:spTree>
    <p:extLst>
      <p:ext uri="{BB962C8B-B14F-4D97-AF65-F5344CB8AC3E}">
        <p14:creationId xmlns:p14="http://schemas.microsoft.com/office/powerpoint/2010/main" val="124598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404664"/>
            <a:ext cx="8100392" cy="4801314"/>
          </a:xfrm>
          <a:prstGeom prst="rect">
            <a:avLst/>
          </a:prstGeom>
        </p:spPr>
        <p:txBody>
          <a:bodyPr wrap="square">
            <a:spAutoFit/>
          </a:bodyPr>
          <a:lstStyle/>
          <a:p>
            <a:r>
              <a:rPr lang="ar-IQ" b="1" dirty="0" smtClean="0"/>
              <a:t>جيزة 3: يعتبر من الأصناف صغيرة الحجم والتي يشتد الطلب عليها في السوق المصرية وهو يتفوق في المتوسط علي صنف المقارنة جيزة 2 بنسبة تصل إلي 20% في حقول المزارعين وهو يتميز بالنمو القائم ، ويزهر في المتوسط بعد 78 يوماً من الزراعة ، أزهاره بيضاء وينضج بعد 158 يوماً من الزراعة .</a:t>
            </a:r>
          </a:p>
          <a:p>
            <a:r>
              <a:rPr lang="ar-IQ" b="1" dirty="0" smtClean="0"/>
              <a:t>وهو متوسط المقاومة لمرض الذبول ويتحمل مرض عفن الجذور ومرض عفن الساق ولكنه قابل للإصابة بمرض لفحة </a:t>
            </a:r>
            <a:r>
              <a:rPr lang="ar-IQ" b="1" dirty="0" err="1" smtClean="0"/>
              <a:t>الأسكوكتيا</a:t>
            </a:r>
            <a:r>
              <a:rPr lang="ar-IQ" b="1" dirty="0" smtClean="0"/>
              <a:t> .</a:t>
            </a:r>
          </a:p>
          <a:p>
            <a:r>
              <a:rPr lang="ar-IQ" b="1" dirty="0" smtClean="0"/>
              <a:t>جيزة 4 : من الأصناف المستنبطة حديثاً - واسع </a:t>
            </a:r>
            <a:r>
              <a:rPr lang="ar-IQ" b="1" dirty="0" err="1" smtClean="0"/>
              <a:t>الأقلمة</a:t>
            </a:r>
            <a:r>
              <a:rPr lang="ar-IQ" b="1" dirty="0" smtClean="0"/>
              <a:t> وعالي الإنتاجية حيث يتراوح محصوله بين 6 - 7 كغم \ دونم </a:t>
            </a:r>
          </a:p>
          <a:p>
            <a:endParaRPr lang="ar-IQ" b="1" dirty="0"/>
          </a:p>
          <a:p>
            <a:endParaRPr lang="ar-IQ" b="1" dirty="0" smtClean="0"/>
          </a:p>
          <a:p>
            <a:r>
              <a:rPr lang="ar-IQ" b="1" dirty="0" smtClean="0"/>
              <a:t>التلقيح البكتيري</a:t>
            </a:r>
          </a:p>
          <a:p>
            <a:r>
              <a:rPr lang="ar-IQ" b="1" dirty="0" smtClean="0"/>
              <a:t>تتميز المحاصيل البقولية بقدرتها علي تثبيت الآزوت الجوي ويتطلب هذا توفر بكتيريا العقد الجذرية (</a:t>
            </a:r>
            <a:r>
              <a:rPr lang="ar-IQ" b="1" dirty="0" err="1" smtClean="0"/>
              <a:t>الريزوبيا</a:t>
            </a:r>
            <a:r>
              <a:rPr lang="ar-IQ" b="1" dirty="0" smtClean="0"/>
              <a:t>) وق أمكن تمييز البكتيريا المتخصصة لمحصول الحمص وعزلها حيث يتم معاملة بذور الحمص بها قبل الزراعة باستخدام محلول صمغي ليساعد علي تثبيتها علي القصرة الخارجية للبذور وضمان التلقيح البكتيري الجيد للبذور يؤدي إلي الحصول علي محصول جيد ، ويتم إجراء التلقيح البكتيري في الأراضي التي لم يسبق زراعتها بالحمص أو التي لم تزرع حديثاً بالحمص ، ويلاحظ أن تتم معاملة البذور باللقاح البكتيري قبل الزراعة مباشرة علي أن تنتهي عملية الزراعة خلال ساعة من وقت التلقيح.</a:t>
            </a:r>
          </a:p>
          <a:p>
            <a:endParaRPr lang="ar-IQ" b="1" dirty="0"/>
          </a:p>
        </p:txBody>
      </p:sp>
    </p:spTree>
    <p:extLst>
      <p:ext uri="{BB962C8B-B14F-4D97-AF65-F5344CB8AC3E}">
        <p14:creationId xmlns:p14="http://schemas.microsoft.com/office/powerpoint/2010/main" val="49908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908720"/>
            <a:ext cx="7920880" cy="4801314"/>
          </a:xfrm>
          <a:prstGeom prst="rect">
            <a:avLst/>
          </a:prstGeom>
        </p:spPr>
        <p:txBody>
          <a:bodyPr wrap="square">
            <a:spAutoFit/>
          </a:bodyPr>
          <a:lstStyle/>
          <a:p>
            <a:r>
              <a:rPr lang="ar-IQ" b="1" dirty="0" smtClean="0"/>
              <a:t>طريقة زراعة الحمص </a:t>
            </a:r>
          </a:p>
          <a:p>
            <a:r>
              <a:rPr lang="ar-IQ" b="1" dirty="0" smtClean="0"/>
              <a:t>تحتاج زراعة نبات الحمص على الأقل إلى ثلاثة أشهر في فصل الشتاء حيث الجو البارد ولكن ليس المتجمد أو في حالة الصقيع حتى تنضج وتبدأ حبات الحمص بالانتفاخ داخل القشرة الخضراء الطرية، كما يمكن زراعتها في فصل الصيف إذا كانت الأجواء في فصل الصيف باردة في المنطقة التي سيتم الزراعة فيها، ويتكاثر نبات الحمص بالبذور فقط، </a:t>
            </a:r>
          </a:p>
          <a:p>
            <a:r>
              <a:rPr lang="ar-IQ" b="1" dirty="0" smtClean="0"/>
              <a:t>تحتاج زراعة نبات الحمص إلى درجات حرارة معتدلة أي ما بين 10 إلى 29 درجة مئوية. تجهيز الأرض التي سيتم الزراعة بها وتنظيفها من الحجارة والأعشاب الضارة وحراثتها لزيادة التهوية فيها. يجب أن تكون المنطقة التي سيتم الزراعة بها معرضة لأشعة الشمس بالكامل. يتم مزج السماد العضوي مع التربة التي سيتم زراعة الحمص فيها، وتخفيفها بالرمل في حالة التربة الثقيلة. تُزرع بذور الحمص الجافة في التربة على عمق 2.5 سم تقريبًا، وعمل مسافات بينها حوالي 7.5 إلى 15 سم على شكل صفوف بحيث تكون المسافة بين الصفوف من 46 إلى 61 سم. تُسقى البذور بالماء وذلك للحفاظ على رطوبة التربة في حالة عدم نزول المطر وسقيها بماء المطر، وذلك عند ملاحظة أن الطبقة العليا للتربة جافة. بعد حوالي ثلاثة أشهر تبدأ البراعم بالظهور على وجه التربة وتستمر بالنمو إلى أن يصل طول النبتة إلى حوالي 76 إلى 91 سم. تبدأ الأزهار البيضاء بالظهور وتنمو لتصبح قرون خضراء بداخلها ثمار الحمص الخضراء، ويمكن أن ينمو بداخل القرن الأخضر للحمص حبيتن ولكن من المعتاد وجود حبة واحدة فقط من الحمص. يتم جني المحصول بقلع النبتة كاملة وبيعها وهي خضراء، أو الانتظار حتى تجف نبتة الحمص للحصول على البذور الجافة واستخدامها في الطبخ أو تخزينها لزراعتها فيما بعد.</a:t>
            </a:r>
            <a:endParaRPr lang="ar-IQ" b="1" dirty="0"/>
          </a:p>
        </p:txBody>
      </p:sp>
    </p:spTree>
    <p:extLst>
      <p:ext uri="{BB962C8B-B14F-4D97-AF65-F5344CB8AC3E}">
        <p14:creationId xmlns:p14="http://schemas.microsoft.com/office/powerpoint/2010/main" val="3805403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604448" cy="5078313"/>
          </a:xfrm>
          <a:prstGeom prst="rect">
            <a:avLst/>
          </a:prstGeom>
        </p:spPr>
        <p:txBody>
          <a:bodyPr wrap="square">
            <a:spAutoFit/>
          </a:bodyPr>
          <a:lstStyle/>
          <a:p>
            <a:endParaRPr lang="ar-IQ" b="1" dirty="0" smtClean="0"/>
          </a:p>
          <a:p>
            <a:r>
              <a:rPr lang="ar-IQ" b="1" dirty="0" smtClean="0"/>
              <a:t>الأمراض</a:t>
            </a:r>
          </a:p>
          <a:p>
            <a:r>
              <a:rPr lang="ar-IQ" b="1" dirty="0" smtClean="0"/>
              <a:t>يصاب الحمص بالعديد من الأمراض الفطرية التي تؤثر علي المحصول. أهم أمراض الحمص:</a:t>
            </a:r>
          </a:p>
          <a:p>
            <a:r>
              <a:rPr lang="ar-IQ" b="1" dirty="0" smtClean="0"/>
              <a:t>عفن الجذور والذبول</a:t>
            </a:r>
          </a:p>
          <a:p>
            <a:r>
              <a:rPr lang="ar-IQ" b="1" dirty="0" smtClean="0"/>
              <a:t>يصيب هذا المرض جميع زراعات الحمص في الوجه القبلي والبحري فيهاجم المرض </a:t>
            </a:r>
            <a:r>
              <a:rPr lang="ar-IQ" b="1" dirty="0" err="1" smtClean="0"/>
              <a:t>البادرات</a:t>
            </a:r>
            <a:r>
              <a:rPr lang="ar-IQ" b="1" dirty="0" smtClean="0"/>
              <a:t> الصغيرة ويسبب موتها قبل أو بعد ظهورها فوق سطح التربة مما يؤدي إلي غياب كثير من النباتات ، كما يهاجم المرض جذور النباتات عند اتصالها بالساق فيظهر تقرحات بنية مسودة غائرة تزيد في مساحتها عند اشتداد الإصابة وتصفر الأوراق بشكل عام كما يسهل خلع النباتات المصابة من التربة مع غياب الجذور الجانبية .</a:t>
            </a:r>
          </a:p>
          <a:p>
            <a:r>
              <a:rPr lang="ar-IQ" b="1" dirty="0" smtClean="0"/>
              <a:t>المقاومة:</a:t>
            </a:r>
          </a:p>
          <a:p>
            <a:r>
              <a:rPr lang="ar-IQ" b="1" dirty="0" smtClean="0"/>
              <a:t>زراعة الأصناف الموصي بها .</a:t>
            </a:r>
          </a:p>
          <a:p>
            <a:r>
              <a:rPr lang="ar-IQ" b="1" dirty="0" smtClean="0"/>
              <a:t>اعتدال الري .</a:t>
            </a:r>
          </a:p>
          <a:p>
            <a:r>
              <a:rPr lang="ar-IQ" b="1" dirty="0" smtClean="0"/>
              <a:t>المعاملة بمبيد </a:t>
            </a:r>
            <a:r>
              <a:rPr lang="ar-IQ" b="1" dirty="0" err="1" smtClean="0"/>
              <a:t>ريزو</a:t>
            </a:r>
            <a:r>
              <a:rPr lang="ar-IQ" b="1" dirty="0" smtClean="0"/>
              <a:t> - إن (30جزء في المليون / جم ) بمعدل 4جرام / لتر ماء مع مراعاة استخدام ماء خالي من الكلور وأواني نظيفة .</a:t>
            </a:r>
          </a:p>
          <a:p>
            <a:endParaRPr lang="ar-IQ" b="1" dirty="0"/>
          </a:p>
          <a:p>
            <a:r>
              <a:rPr lang="ar-IQ" b="1" dirty="0" smtClean="0"/>
              <a:t>لفحة </a:t>
            </a:r>
            <a:r>
              <a:rPr lang="ar-IQ" b="1" dirty="0" err="1" smtClean="0"/>
              <a:t>الأسكوكتيا</a:t>
            </a:r>
            <a:endParaRPr lang="ar-IQ" b="1" dirty="0" smtClean="0"/>
          </a:p>
          <a:p>
            <a:r>
              <a:rPr lang="ar-IQ" b="1" dirty="0" smtClean="0"/>
              <a:t>من أهم الأمراض التي تصيب المجموع الخضري للحمص عند الري بالرش وقد يظهر بحالة وبائية مما يؤدي إلي حدوث خسائر كبيرة في المحصول ولكن في مناطق محدودة مما تستخدم الري بالرش .</a:t>
            </a:r>
          </a:p>
          <a:p>
            <a:endParaRPr lang="ar-IQ" b="1" dirty="0"/>
          </a:p>
        </p:txBody>
      </p:sp>
    </p:spTree>
    <p:extLst>
      <p:ext uri="{BB962C8B-B14F-4D97-AF65-F5344CB8AC3E}">
        <p14:creationId xmlns:p14="http://schemas.microsoft.com/office/powerpoint/2010/main" val="181223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316416" cy="5078313"/>
          </a:xfrm>
          <a:prstGeom prst="rect">
            <a:avLst/>
          </a:prstGeom>
        </p:spPr>
        <p:txBody>
          <a:bodyPr wrap="square">
            <a:spAutoFit/>
          </a:bodyPr>
          <a:lstStyle/>
          <a:p>
            <a:r>
              <a:rPr lang="ar-IQ" b="1" dirty="0" smtClean="0"/>
              <a:t>الأعراض: ظهور بقع مستديرة أو متطاولة علي الوريقات بها أجسام </a:t>
            </a:r>
            <a:r>
              <a:rPr lang="ar-IQ" b="1" dirty="0" err="1" smtClean="0"/>
              <a:t>ثمرية</a:t>
            </a:r>
            <a:r>
              <a:rPr lang="ar-IQ" b="1" dirty="0" smtClean="0"/>
              <a:t> _</a:t>
            </a:r>
            <a:r>
              <a:rPr lang="ar-IQ" b="1" dirty="0" err="1" smtClean="0"/>
              <a:t>بكنيديا</a:t>
            </a:r>
            <a:r>
              <a:rPr lang="ar-IQ" b="1" dirty="0" smtClean="0"/>
              <a:t>) صغيرة سوداء وتحاط البقع بحواف حمراء بنية ، أما البقع علي القرون الخضراء فتكون مستديرة محاطة بحواف غامقة ، أما مظهر الإصابة علي الساق فهو عبارة عن بقع بنية متطاولة (3-4 سم ) بها أجسام </a:t>
            </a:r>
            <a:r>
              <a:rPr lang="ar-IQ" b="1" dirty="0" err="1" smtClean="0"/>
              <a:t>ثمرية</a:t>
            </a:r>
            <a:r>
              <a:rPr lang="ar-IQ" b="1" dirty="0" smtClean="0"/>
              <a:t> سوداء قد تكون حلقية عند الجزء المصاب وينتج عن الإصابة في منطقة التاج في الساق الرئيسي موت النبات وبتقدم المرض تظهر بؤر من النباتات المصابة تنتشر ببطء لتعم الحقل بأكمله .</a:t>
            </a:r>
          </a:p>
          <a:p>
            <a:r>
              <a:rPr lang="ar-IQ" b="1" dirty="0" smtClean="0"/>
              <a:t>أنسب الظروف البيئية لانتشار المرض عند درجة رطوبة تتراوح ما بين (85-89% ) ودرجة حرارة (20ْم) علي أن تستمر الرطوبة لمدة 84ساعة وتكون بؤر الإصابة في الحقل محدودة ومحددة إلا أن الرياح والظروف الرطبة تساعد علي انتشار المرض .</a:t>
            </a:r>
          </a:p>
          <a:p>
            <a:r>
              <a:rPr lang="ar-IQ" b="1" dirty="0" smtClean="0"/>
              <a:t>يتكاثر الفطر لا جنسياً بواسطة الجراثيم </a:t>
            </a:r>
            <a:r>
              <a:rPr lang="ar-IQ" b="1" dirty="0" err="1" smtClean="0"/>
              <a:t>البكنيدية</a:t>
            </a:r>
            <a:r>
              <a:rPr lang="ar-IQ" b="1" dirty="0" smtClean="0"/>
              <a:t> الناتجة في الأجسام </a:t>
            </a:r>
            <a:r>
              <a:rPr lang="ar-IQ" b="1" dirty="0" err="1" smtClean="0"/>
              <a:t>البكنيدية</a:t>
            </a:r>
            <a:r>
              <a:rPr lang="ar-IQ" b="1" dirty="0" smtClean="0"/>
              <a:t> الموجودة في البقع ، أو جنسياً علي بقايا المحصول بواسطة الجراثيم </a:t>
            </a:r>
            <a:r>
              <a:rPr lang="ar-IQ" b="1" dirty="0" err="1" smtClean="0"/>
              <a:t>الأسكية</a:t>
            </a:r>
            <a:r>
              <a:rPr lang="ar-IQ" b="1" dirty="0" smtClean="0"/>
              <a:t> .</a:t>
            </a:r>
          </a:p>
          <a:p>
            <a:endParaRPr lang="ar-IQ" b="1" dirty="0"/>
          </a:p>
          <a:p>
            <a:r>
              <a:rPr lang="ar-IQ" b="1" dirty="0" smtClean="0"/>
              <a:t>، أو جنسياً علي بقايا المحصول بواسطة الجراثيم </a:t>
            </a:r>
            <a:r>
              <a:rPr lang="ar-IQ" b="1" dirty="0" err="1" smtClean="0"/>
              <a:t>الأسكية</a:t>
            </a:r>
            <a:r>
              <a:rPr lang="ar-IQ" b="1" dirty="0" smtClean="0"/>
              <a:t> .</a:t>
            </a:r>
          </a:p>
          <a:p>
            <a:r>
              <a:rPr lang="ar-IQ" b="1" dirty="0" smtClean="0"/>
              <a:t>المقاومة:</a:t>
            </a:r>
          </a:p>
          <a:p>
            <a:r>
              <a:rPr lang="ar-IQ" b="1" dirty="0" smtClean="0"/>
              <a:t>زراعة أصناف مقاومة</a:t>
            </a:r>
          </a:p>
          <a:p>
            <a:r>
              <a:rPr lang="ar-IQ" b="1" dirty="0" smtClean="0"/>
              <a:t>إتباع عمليات زراعية سليمة للتخلص من بقايا المحصول عند الحصاد وإتباع دورة زراعية يدخل فيها محاصيل لا تصاب بالفطر المسبب للمرض وكذلك الزراعة العميقة لمنع البذور المصابة النابتة من الخروج علي سطح التربة وكذلك إضافة الأسمدة </a:t>
            </a:r>
            <a:r>
              <a:rPr lang="ar-IQ" b="1" dirty="0" err="1" smtClean="0"/>
              <a:t>البوتاسية</a:t>
            </a:r>
            <a:r>
              <a:rPr lang="ar-IQ" b="1" dirty="0" smtClean="0"/>
              <a:t> لتقليل حدة المرض .</a:t>
            </a:r>
          </a:p>
          <a:p>
            <a:endParaRPr lang="ar-IQ" b="1" dirty="0"/>
          </a:p>
        </p:txBody>
      </p:sp>
    </p:spTree>
    <p:extLst>
      <p:ext uri="{BB962C8B-B14F-4D97-AF65-F5344CB8AC3E}">
        <p14:creationId xmlns:p14="http://schemas.microsoft.com/office/powerpoint/2010/main" val="134626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764704"/>
            <a:ext cx="5652120" cy="2862322"/>
          </a:xfrm>
          <a:prstGeom prst="rect">
            <a:avLst/>
          </a:prstGeom>
        </p:spPr>
        <p:txBody>
          <a:bodyPr wrap="square">
            <a:spAutoFit/>
          </a:bodyPr>
          <a:lstStyle/>
          <a:p>
            <a:r>
              <a:rPr lang="ar-IQ" sz="2000" b="1" dirty="0" smtClean="0"/>
              <a:t>عفن الساق</a:t>
            </a:r>
          </a:p>
          <a:p>
            <a:r>
              <a:rPr lang="ar-IQ" sz="2000" b="1" dirty="0" smtClean="0"/>
              <a:t>أعراض المرض: تظهر الأعراض خلال شهري ديسمبر ويناير بشكل </a:t>
            </a:r>
            <a:r>
              <a:rPr lang="ar-IQ" sz="2000" b="1" dirty="0" err="1" smtClean="0"/>
              <a:t>ميسليوم</a:t>
            </a:r>
            <a:r>
              <a:rPr lang="ar-IQ" sz="2000" b="1" dirty="0" smtClean="0"/>
              <a:t> لونه ابيض كريمي علي قاعدة الساق يكون بشكل غزير عند اشتداد الإصابة وتميل الأوراق المصابة وتنحني وقد تجف وقد تظهر أجسام حجرية سوداء صغيرة مميزة علي الجذور المصابة .</a:t>
            </a:r>
          </a:p>
          <a:p>
            <a:r>
              <a:rPr lang="ar-IQ" sz="2000" b="1" dirty="0" smtClean="0"/>
              <a:t>المقاومة</a:t>
            </a:r>
          </a:p>
          <a:p>
            <a:r>
              <a:rPr lang="ar-IQ" sz="2000" b="1" dirty="0" smtClean="0"/>
              <a:t>إتباع دورة زراعية عند ظهور المرض</a:t>
            </a:r>
          </a:p>
          <a:p>
            <a:r>
              <a:rPr lang="ar-IQ" sz="2000" b="1" dirty="0" smtClean="0"/>
              <a:t>اعتدال الري</a:t>
            </a:r>
            <a:endParaRPr lang="ar-IQ" sz="2000" b="1" dirty="0"/>
          </a:p>
        </p:txBody>
      </p:sp>
    </p:spTree>
    <p:extLst>
      <p:ext uri="{BB962C8B-B14F-4D97-AF65-F5344CB8AC3E}">
        <p14:creationId xmlns:p14="http://schemas.microsoft.com/office/powerpoint/2010/main" val="318298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TotalTime>
  <Words>1198</Words>
  <Application>Microsoft Office PowerPoint</Application>
  <PresentationFormat>عرض على الشاشة (3:4)‏</PresentationFormat>
  <Paragraphs>55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3</cp:revision>
  <dcterms:created xsi:type="dcterms:W3CDTF">2020-05-05T22:47:56Z</dcterms:created>
  <dcterms:modified xsi:type="dcterms:W3CDTF">2020-05-06T21:09:21Z</dcterms:modified>
</cp:coreProperties>
</file>